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ks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Titeltekst</a:t>
            </a:r>
          </a:p>
        </p:txBody>
      </p:sp>
      <p:sp>
        <p:nvSpPr>
          <p:cNvPr id="12" name="Hoofdtekst - niveau één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3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21" name="Hoofdtekst - niveau éé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2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ks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Titeltekst</a:t>
            </a:r>
          </a:p>
        </p:txBody>
      </p:sp>
      <p:sp>
        <p:nvSpPr>
          <p:cNvPr id="30" name="Hoofdtekst - niveau één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1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39" name="Hoofdtekst - niveau één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0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ks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48" name="Hoofdtekst - niveau één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9" name="Tijdelijke aanduiding voor tekst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ks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Titeltekst</a:t>
            </a:r>
          </a:p>
        </p:txBody>
      </p:sp>
      <p:sp>
        <p:nvSpPr>
          <p:cNvPr id="58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ks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Titeltekst</a:t>
            </a:r>
          </a:p>
        </p:txBody>
      </p:sp>
      <p:sp>
        <p:nvSpPr>
          <p:cNvPr id="73" name="Hoofdtekst - niveau één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74" name="Tijdelijke aanduiding voor tekst 3"/>
          <p:cNvSpPr/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ks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Titeltekst</a:t>
            </a:r>
          </a:p>
        </p:txBody>
      </p:sp>
      <p:sp>
        <p:nvSpPr>
          <p:cNvPr id="83" name="Tijdelijke aanduiding voor afbeelding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Hoofdtekst - niveau één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85" name="Dianumm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ks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Titeltekst</a:t>
            </a:r>
          </a:p>
        </p:txBody>
      </p:sp>
      <p:sp>
        <p:nvSpPr>
          <p:cNvPr id="3" name="Hoofdtekst - niveau één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" name="Dianumm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1.bmp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bmp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roep 11"/>
          <p:cNvGrpSpPr/>
          <p:nvPr/>
        </p:nvGrpSpPr>
        <p:grpSpPr>
          <a:xfrm>
            <a:off x="-10763484" y="0"/>
            <a:ext cx="12192000" cy="6858000"/>
            <a:chOff x="0" y="0"/>
            <a:chExt cx="12191999" cy="6858000"/>
          </a:xfrm>
        </p:grpSpPr>
        <p:sp>
          <p:nvSpPr>
            <p:cNvPr id="94" name="Rechthoek 3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5" name="Vrije vorm: vorm 6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E2007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6" name="Tekstvak 7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Jaarverslag</a:t>
              </a:r>
            </a:p>
          </p:txBody>
        </p:sp>
        <p:pic>
          <p:nvPicPr>
            <p:cNvPr id="97" name="Afbeelding 9" descr="Afbeelding 9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3" name="Groep 12"/>
          <p:cNvGrpSpPr/>
          <p:nvPr/>
        </p:nvGrpSpPr>
        <p:grpSpPr>
          <a:xfrm>
            <a:off x="-11264750" y="0"/>
            <a:ext cx="12192000" cy="6858000"/>
            <a:chOff x="0" y="0"/>
            <a:chExt cx="12191999" cy="6858000"/>
          </a:xfrm>
        </p:grpSpPr>
        <p:sp>
          <p:nvSpPr>
            <p:cNvPr id="99" name="Rechthoek 13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0" name="Vrije vorm: vorm 14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00A5E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1" name="Tekstvak 15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Begroting</a:t>
              </a:r>
            </a:p>
          </p:txBody>
        </p:sp>
        <p:pic>
          <p:nvPicPr>
            <p:cNvPr id="102" name="Afbeelding 16" descr="Afbeelding 16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08" name="Groep 17"/>
          <p:cNvGrpSpPr/>
          <p:nvPr/>
        </p:nvGrpSpPr>
        <p:grpSpPr>
          <a:xfrm>
            <a:off x="-11766019" y="0"/>
            <a:ext cx="12192000" cy="6858000"/>
            <a:chOff x="0" y="0"/>
            <a:chExt cx="12191999" cy="6858000"/>
          </a:xfrm>
        </p:grpSpPr>
        <p:sp>
          <p:nvSpPr>
            <p:cNvPr id="104" name="Rechthoek 18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05" name="Vrije vorm: vorm 19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03296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32963"/>
                  </a:solidFill>
                </a:defRPr>
              </a:pPr>
            </a:p>
          </p:txBody>
        </p:sp>
        <p:sp>
          <p:nvSpPr>
            <p:cNvPr id="106" name="Tekstvak 20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Leden</a:t>
              </a:r>
            </a:p>
          </p:txBody>
        </p:sp>
        <p:pic>
          <p:nvPicPr>
            <p:cNvPr id="107" name="Afbeelding 21" descr="Afbeelding 21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9" name="Tekstvak 1"/>
          <p:cNvSpPr txBox="1"/>
          <p:nvPr/>
        </p:nvSpPr>
        <p:spPr>
          <a:xfrm>
            <a:off x="2037593" y="2229978"/>
            <a:ext cx="9550505" cy="24927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>
              <a:defRPr sz="5400">
                <a:solidFill>
                  <a:srgbClr val="00A5E8"/>
                </a:solidFill>
              </a:defRPr>
            </a:pPr>
            <a:r>
              <a:t>Financieel Jaarverslag </a:t>
            </a:r>
          </a:p>
          <a:p>
            <a:pPr algn="ctr">
              <a:defRPr sz="5400">
                <a:solidFill>
                  <a:srgbClr val="00A5E8"/>
                </a:solidFill>
              </a:defRPr>
            </a:pPr>
            <a:r>
              <a:t>2024</a:t>
            </a:r>
          </a:p>
          <a:p>
            <a:pPr algn="ctr">
              <a:defRPr sz="5400">
                <a:solidFill>
                  <a:srgbClr val="00A5E8"/>
                </a:solidFill>
              </a:defRPr>
            </a:pPr>
            <a:r>
              <a:t>CU KAMPEN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roep 11"/>
          <p:cNvGrpSpPr/>
          <p:nvPr/>
        </p:nvGrpSpPr>
        <p:grpSpPr>
          <a:xfrm>
            <a:off x="-1" y="0"/>
            <a:ext cx="12192001" cy="6858000"/>
            <a:chOff x="0" y="0"/>
            <a:chExt cx="12191999" cy="6858000"/>
          </a:xfrm>
        </p:grpSpPr>
        <p:sp>
          <p:nvSpPr>
            <p:cNvPr id="111" name="Rechthoek 3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2" name="Vrije vorm: vorm 6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E2007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3" name="Tekstvak 7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Jaarverslag</a:t>
              </a:r>
            </a:p>
          </p:txBody>
        </p:sp>
        <p:pic>
          <p:nvPicPr>
            <p:cNvPr id="114" name="Afbeelding 9" descr="Afbeelding 9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20" name="Groep 12"/>
          <p:cNvGrpSpPr/>
          <p:nvPr/>
        </p:nvGrpSpPr>
        <p:grpSpPr>
          <a:xfrm>
            <a:off x="-11264750" y="0"/>
            <a:ext cx="12192000" cy="6858000"/>
            <a:chOff x="0" y="0"/>
            <a:chExt cx="12191999" cy="6858000"/>
          </a:xfrm>
        </p:grpSpPr>
        <p:sp>
          <p:nvSpPr>
            <p:cNvPr id="116" name="Rechthoek 13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7" name="Vrije vorm: vorm 14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00A5E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18" name="Tekstvak 15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Begroting</a:t>
              </a:r>
            </a:p>
          </p:txBody>
        </p:sp>
        <p:pic>
          <p:nvPicPr>
            <p:cNvPr id="119" name="Afbeelding 16" descr="Afbeelding 16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25" name="Groep 17"/>
          <p:cNvGrpSpPr/>
          <p:nvPr/>
        </p:nvGrpSpPr>
        <p:grpSpPr>
          <a:xfrm>
            <a:off x="-11766019" y="0"/>
            <a:ext cx="12192000" cy="6858000"/>
            <a:chOff x="0" y="0"/>
            <a:chExt cx="12191999" cy="6858000"/>
          </a:xfrm>
        </p:grpSpPr>
        <p:sp>
          <p:nvSpPr>
            <p:cNvPr id="121" name="Rechthoek 18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2" name="Vrije vorm: vorm 19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03296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32963"/>
                  </a:solidFill>
                </a:defRPr>
              </a:pPr>
            </a:p>
          </p:txBody>
        </p:sp>
        <p:sp>
          <p:nvSpPr>
            <p:cNvPr id="123" name="Tekstvak 20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Leden</a:t>
              </a:r>
            </a:p>
          </p:txBody>
        </p:sp>
        <p:pic>
          <p:nvPicPr>
            <p:cNvPr id="124" name="Afbeelding 21" descr="Afbeelding 21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26" name="Afbeelding 23" descr="Afbeelding 2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37232" y="234004"/>
            <a:ext cx="10111218" cy="58619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8" presetID="7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5" grpId="1"/>
      <p:bldP build="whole" bldLvl="1" animBg="1" rev="0" advAuto="0" spid="126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" name="Groep 12"/>
          <p:cNvGrpSpPr/>
          <p:nvPr/>
        </p:nvGrpSpPr>
        <p:grpSpPr>
          <a:xfrm>
            <a:off x="-11264750" y="0"/>
            <a:ext cx="12192000" cy="6858000"/>
            <a:chOff x="0" y="0"/>
            <a:chExt cx="12191999" cy="6858000"/>
          </a:xfrm>
        </p:grpSpPr>
        <p:sp>
          <p:nvSpPr>
            <p:cNvPr id="128" name="Rechthoek 13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9" name="Vrije vorm: vorm 14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00A5E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0" name="Tekstvak 15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Begroting</a:t>
              </a:r>
            </a:p>
          </p:txBody>
        </p:sp>
        <p:pic>
          <p:nvPicPr>
            <p:cNvPr id="131" name="Afbeelding 16" descr="Afbeelding 16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37" name="Groep 17"/>
          <p:cNvGrpSpPr/>
          <p:nvPr/>
        </p:nvGrpSpPr>
        <p:grpSpPr>
          <a:xfrm>
            <a:off x="-11766019" y="0"/>
            <a:ext cx="12192000" cy="6858000"/>
            <a:chOff x="0" y="0"/>
            <a:chExt cx="12191999" cy="6858000"/>
          </a:xfrm>
        </p:grpSpPr>
        <p:sp>
          <p:nvSpPr>
            <p:cNvPr id="133" name="Rechthoek 18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4" name="Vrije vorm: vorm 19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03296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32963"/>
                  </a:solidFill>
                </a:defRPr>
              </a:pPr>
            </a:p>
          </p:txBody>
        </p:sp>
        <p:sp>
          <p:nvSpPr>
            <p:cNvPr id="135" name="Tekstvak 20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Leden</a:t>
              </a:r>
            </a:p>
          </p:txBody>
        </p:sp>
        <p:pic>
          <p:nvPicPr>
            <p:cNvPr id="136" name="Afbeelding 21" descr="Afbeelding 21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38" name="Graphic 23" descr="Graphic 2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22953" y="212780"/>
            <a:ext cx="1358272" cy="13582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Graphic 24" descr="Graphic 2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429016" y="212780"/>
            <a:ext cx="1358272" cy="13582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Graphic 25" descr="Graphic 25">
            <a:hlinkClick r:id="" invalidUrl="" action="ppaction://hlinkshowjump?jump=nextslide" tgtFrame="" tooltip="" history="1" highlightClick="0" endSnd="0"/>
          </p:cNvPr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353927" y="212780"/>
            <a:ext cx="1358272" cy="135827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Graphic 26" descr="Graphic 26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311030" y="212780"/>
            <a:ext cx="1358272" cy="1358271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Tekstvak 27"/>
          <p:cNvSpPr txBox="1"/>
          <p:nvPr/>
        </p:nvSpPr>
        <p:spPr>
          <a:xfrm>
            <a:off x="3196093" y="1914296"/>
            <a:ext cx="2072926" cy="3169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/>
            </a:pPr>
            <a:r>
              <a:t>Inkomsten</a:t>
            </a:r>
          </a:p>
          <a:p>
            <a:pPr>
              <a:defRPr sz="1200"/>
            </a:pPr>
          </a:p>
          <a:p>
            <a:pPr>
              <a:defRPr sz="1200"/>
            </a:pPr>
            <a:r>
              <a:t>Inkomsten vallen hoger uit dan begroot.</a:t>
            </a:r>
          </a:p>
          <a:p>
            <a:pPr>
              <a:defRPr sz="1200"/>
            </a:pPr>
          </a:p>
          <a:p>
            <a:pPr>
              <a:defRPr sz="1200"/>
            </a:pPr>
            <a:r>
              <a:t>Contributie inkomsten en giften samen in lijn met de begroting.</a:t>
            </a:r>
          </a:p>
          <a:p>
            <a:pPr>
              <a:defRPr sz="1200"/>
            </a:pPr>
          </a:p>
          <a:p>
            <a:pPr>
              <a:defRPr sz="1200"/>
            </a:pPr>
            <a:r>
              <a:t>Vrijwillige bijdrage factieleden valt hoger uit dan begroot. 1 niet meer verwachte gift uit 2023 is alsnog ontvangen</a:t>
            </a:r>
          </a:p>
          <a:p>
            <a:pPr>
              <a:defRPr sz="1200"/>
            </a:pPr>
          </a:p>
          <a:p>
            <a:pPr>
              <a:defRPr sz="1200"/>
            </a:pPr>
            <a:r>
              <a:t>Rente op de spaarrekening is gestegen. Hierdoor meer rentebate dan verwacht.</a:t>
            </a:r>
          </a:p>
        </p:txBody>
      </p:sp>
      <p:sp>
        <p:nvSpPr>
          <p:cNvPr id="143" name="Tekstvak 28"/>
          <p:cNvSpPr txBox="1"/>
          <p:nvPr/>
        </p:nvSpPr>
        <p:spPr>
          <a:xfrm>
            <a:off x="5354099" y="1920061"/>
            <a:ext cx="1629918" cy="1835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/>
            </a:pPr>
            <a:r>
              <a:t>Algemene kosten</a:t>
            </a:r>
          </a:p>
          <a:p>
            <a:pPr>
              <a:defRPr sz="1200"/>
            </a:pPr>
          </a:p>
          <a:p>
            <a:pPr>
              <a:defRPr sz="1200"/>
            </a:pPr>
            <a:r>
              <a:t>Kosten vallen lager uit omdat er geen 2</a:t>
            </a:r>
            <a:r>
              <a:rPr baseline="30000"/>
              <a:t>e</a:t>
            </a:r>
            <a:r>
              <a:t> ALV is geweest. Verder vallen kosten voor de bestuursvergadering lager uit.</a:t>
            </a:r>
          </a:p>
        </p:txBody>
      </p:sp>
      <p:sp>
        <p:nvSpPr>
          <p:cNvPr id="144" name="Tekstvak 29"/>
          <p:cNvSpPr txBox="1"/>
          <p:nvPr/>
        </p:nvSpPr>
        <p:spPr>
          <a:xfrm>
            <a:off x="7276388" y="1920701"/>
            <a:ext cx="2106906" cy="1264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/>
            </a:pPr>
            <a:r>
              <a:t>Verkiezingen</a:t>
            </a:r>
          </a:p>
          <a:p>
            <a:pPr>
              <a:defRPr sz="1200"/>
            </a:pPr>
          </a:p>
          <a:p>
            <a:pPr>
              <a:defRPr sz="1200"/>
            </a:pPr>
            <a:r>
              <a:t>Er zijn geen kosten gemaakt aan permanente campagne. Begrote geld blijft in het fonds zitten</a:t>
            </a:r>
          </a:p>
        </p:txBody>
      </p:sp>
      <p:sp>
        <p:nvSpPr>
          <p:cNvPr id="145" name="Tekstvak 30"/>
          <p:cNvSpPr txBox="1"/>
          <p:nvPr/>
        </p:nvSpPr>
        <p:spPr>
          <a:xfrm>
            <a:off x="9558388" y="1914296"/>
            <a:ext cx="2392422" cy="2026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/>
            </a:pPr>
            <a:r>
              <a:t>Mutatie fondsen</a:t>
            </a:r>
          </a:p>
          <a:p>
            <a:pPr>
              <a:defRPr sz="1200"/>
            </a:pPr>
          </a:p>
          <a:p>
            <a:pPr>
              <a:defRPr sz="1200"/>
            </a:pPr>
            <a:r>
              <a:t>Dotatie van 3.462  aan het verkiezingsfonds GR26.</a:t>
            </a:r>
          </a:p>
          <a:p>
            <a:pPr>
              <a:defRPr sz="1200"/>
            </a:pPr>
            <a:r>
              <a:t>(bedrag conform begroting + extra giften fractieleden). </a:t>
            </a:r>
          </a:p>
          <a:p>
            <a:pPr>
              <a:defRPr sz="1200"/>
            </a:pPr>
          </a:p>
          <a:p>
            <a:pPr>
              <a:defRPr sz="1200"/>
            </a:pPr>
            <a:r>
              <a:t>500 euro gedoteerd aan permanente campagne fonds..</a:t>
            </a:r>
          </a:p>
        </p:txBody>
      </p:sp>
      <p:sp>
        <p:nvSpPr>
          <p:cNvPr id="146" name="Tekstvak 31"/>
          <p:cNvSpPr txBox="1"/>
          <p:nvPr/>
        </p:nvSpPr>
        <p:spPr>
          <a:xfrm>
            <a:off x="3513369" y="1567910"/>
            <a:ext cx="1446167" cy="438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/>
            </a:pPr>
            <a:r>
              <a:t>5.669</a:t>
            </a:r>
          </a:p>
          <a:p>
            <a:pPr>
              <a:defRPr sz="1200"/>
            </a:pPr>
            <a:r>
              <a:t> </a:t>
            </a:r>
          </a:p>
        </p:txBody>
      </p:sp>
      <p:sp>
        <p:nvSpPr>
          <p:cNvPr id="147" name="Tekstvak 32"/>
          <p:cNvSpPr txBox="1"/>
          <p:nvPr/>
        </p:nvSpPr>
        <p:spPr>
          <a:xfrm>
            <a:off x="5444474" y="1567910"/>
            <a:ext cx="1017553" cy="248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/>
            </a:lvl1pPr>
          </a:lstStyle>
          <a:p>
            <a:pPr/>
            <a:r>
              <a:t>-/- 1.088</a:t>
            </a:r>
          </a:p>
        </p:txBody>
      </p:sp>
      <p:sp>
        <p:nvSpPr>
          <p:cNvPr id="148" name="Tekstvak 33"/>
          <p:cNvSpPr txBox="1"/>
          <p:nvPr/>
        </p:nvSpPr>
        <p:spPr>
          <a:xfrm>
            <a:off x="7445404" y="1567910"/>
            <a:ext cx="1878982" cy="248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/>
            </a:lvl1pPr>
          </a:lstStyle>
          <a:p>
            <a:pPr/>
            <a:r>
              <a:t>-/- 0</a:t>
            </a:r>
          </a:p>
        </p:txBody>
      </p:sp>
      <p:sp>
        <p:nvSpPr>
          <p:cNvPr id="149" name="Tekstvak 34"/>
          <p:cNvSpPr txBox="1"/>
          <p:nvPr/>
        </p:nvSpPr>
        <p:spPr>
          <a:xfrm>
            <a:off x="9581455" y="1567910"/>
            <a:ext cx="2282847" cy="248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/>
            </a:lvl1pPr>
          </a:lstStyle>
          <a:p>
            <a:pPr/>
            <a:r>
              <a:t>-/- 3.962</a:t>
            </a:r>
          </a:p>
        </p:txBody>
      </p:sp>
      <p:sp>
        <p:nvSpPr>
          <p:cNvPr id="150" name="Tekstvak 35"/>
          <p:cNvSpPr txBox="1"/>
          <p:nvPr/>
        </p:nvSpPr>
        <p:spPr>
          <a:xfrm>
            <a:off x="1446278" y="1572717"/>
            <a:ext cx="1017553" cy="248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200"/>
            </a:lvl1pPr>
          </a:lstStyle>
          <a:p>
            <a:pPr/>
            <a:r>
              <a:t>+/+ 620</a:t>
            </a:r>
          </a:p>
        </p:txBody>
      </p:sp>
      <p:sp>
        <p:nvSpPr>
          <p:cNvPr id="151" name="Rechte verbindingslijn 36"/>
          <p:cNvSpPr/>
          <p:nvPr/>
        </p:nvSpPr>
        <p:spPr>
          <a:xfrm flipH="1">
            <a:off x="3066720" y="412509"/>
            <a:ext cx="1" cy="6028551"/>
          </a:xfrm>
          <a:prstGeom prst="line">
            <a:avLst/>
          </a:prstGeom>
          <a:ln w="28575">
            <a:solidFill>
              <a:srgbClr val="E2007E"/>
            </a:solidFill>
            <a:miter/>
          </a:ln>
        </p:spPr>
        <p:txBody>
          <a:bodyPr lIns="45719" rIns="45719"/>
          <a:lstStyle/>
          <a:p>
            <a:pPr/>
          </a:p>
        </p:txBody>
      </p:sp>
      <p:pic>
        <p:nvPicPr>
          <p:cNvPr id="152" name="Graphic 38" descr="Graphic 38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339170" y="217588"/>
            <a:ext cx="1358271" cy="1358271"/>
          </a:xfrm>
          <a:prstGeom prst="rect">
            <a:avLst/>
          </a:prstGeom>
          <a:ln w="12700">
            <a:miter lim="400000"/>
          </a:ln>
        </p:spPr>
      </p:pic>
      <p:sp>
        <p:nvSpPr>
          <p:cNvPr id="153" name="Tekstvak 39"/>
          <p:cNvSpPr txBox="1"/>
          <p:nvPr/>
        </p:nvSpPr>
        <p:spPr>
          <a:xfrm>
            <a:off x="1384889" y="1919104"/>
            <a:ext cx="1488118" cy="946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/>
            </a:pPr>
            <a:r>
              <a:t>Resultaat 2024</a:t>
            </a:r>
          </a:p>
          <a:p>
            <a:pPr>
              <a:defRPr sz="1600"/>
            </a:pPr>
          </a:p>
          <a:p>
            <a:pPr>
              <a:defRPr sz="1200"/>
            </a:pPr>
            <a:r>
              <a:t>Per saldo resultaat van +/+ 620 euro.  </a:t>
            </a:r>
          </a:p>
        </p:txBody>
      </p:sp>
      <p:sp>
        <p:nvSpPr>
          <p:cNvPr id="154" name="Tekstvak 2"/>
          <p:cNvSpPr txBox="1"/>
          <p:nvPr/>
        </p:nvSpPr>
        <p:spPr>
          <a:xfrm>
            <a:off x="3196094" y="6058582"/>
            <a:ext cx="1446167" cy="438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/>
            </a:pPr>
            <a:r>
              <a:t>Begroot 	5.284</a:t>
            </a:r>
          </a:p>
          <a:p>
            <a:pPr>
              <a:defRPr sz="1200"/>
            </a:pPr>
            <a:r>
              <a:t>Afwijking-       +/+ 385</a:t>
            </a:r>
          </a:p>
        </p:txBody>
      </p:sp>
      <p:sp>
        <p:nvSpPr>
          <p:cNvPr id="155" name="Tekstvak 3"/>
          <p:cNvSpPr txBox="1"/>
          <p:nvPr/>
        </p:nvSpPr>
        <p:spPr>
          <a:xfrm>
            <a:off x="5370834" y="6058582"/>
            <a:ext cx="1613182" cy="438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/>
            </a:pPr>
            <a:r>
              <a:t>Begroot 	-/- 1.505</a:t>
            </a:r>
          </a:p>
          <a:p>
            <a:pPr>
              <a:defRPr sz="1200"/>
            </a:pPr>
            <a:r>
              <a:t>Afwijking	+/+    417</a:t>
            </a:r>
          </a:p>
        </p:txBody>
      </p:sp>
      <p:sp>
        <p:nvSpPr>
          <p:cNvPr id="156" name="Tekstvak 4"/>
          <p:cNvSpPr txBox="1"/>
          <p:nvPr/>
        </p:nvSpPr>
        <p:spPr>
          <a:xfrm>
            <a:off x="7326229" y="6058582"/>
            <a:ext cx="1916178" cy="438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/>
            </a:pPr>
            <a:r>
              <a:t>Begroot 	-/-    100</a:t>
            </a:r>
          </a:p>
          <a:p>
            <a:pPr>
              <a:defRPr sz="1200"/>
            </a:pPr>
            <a:r>
              <a:t>Afwijking	+/+  100</a:t>
            </a:r>
          </a:p>
        </p:txBody>
      </p:sp>
      <p:sp>
        <p:nvSpPr>
          <p:cNvPr id="157" name="Tekstvak 5"/>
          <p:cNvSpPr txBox="1"/>
          <p:nvPr/>
        </p:nvSpPr>
        <p:spPr>
          <a:xfrm>
            <a:off x="9581455" y="6058582"/>
            <a:ext cx="1659951" cy="438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/>
            </a:pPr>
            <a:r>
              <a:t>Begroot           -/- 3.629</a:t>
            </a:r>
          </a:p>
          <a:p>
            <a:pPr>
              <a:defRPr sz="1200"/>
            </a:pPr>
            <a:r>
              <a:t>Afwijking        -/- 333</a:t>
            </a:r>
          </a:p>
        </p:txBody>
      </p:sp>
      <p:sp>
        <p:nvSpPr>
          <p:cNvPr id="158" name="Tekstvak 6"/>
          <p:cNvSpPr txBox="1"/>
          <p:nvPr/>
        </p:nvSpPr>
        <p:spPr>
          <a:xfrm>
            <a:off x="1220578" y="6054523"/>
            <a:ext cx="1565512" cy="438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200"/>
            </a:pPr>
            <a:r>
              <a:t>Begroot 	           50</a:t>
            </a:r>
          </a:p>
          <a:p>
            <a:pPr>
              <a:defRPr sz="1200"/>
            </a:pPr>
            <a:r>
              <a:t>Afwijking         +/+    570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roep 11"/>
          <p:cNvGrpSpPr/>
          <p:nvPr/>
        </p:nvGrpSpPr>
        <p:grpSpPr>
          <a:xfrm>
            <a:off x="-1" y="0"/>
            <a:ext cx="12192001" cy="6858000"/>
            <a:chOff x="0" y="0"/>
            <a:chExt cx="12191999" cy="6858000"/>
          </a:xfrm>
        </p:grpSpPr>
        <p:sp>
          <p:nvSpPr>
            <p:cNvPr id="160" name="Rechthoek 3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1" name="Vrije vorm: vorm 6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E2007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2" name="Tekstvak 7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Jaarverslag</a:t>
              </a:r>
            </a:p>
          </p:txBody>
        </p:sp>
        <p:pic>
          <p:nvPicPr>
            <p:cNvPr id="163" name="Afbeelding 9" descr="Afbeelding 9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69" name="Groep 12"/>
          <p:cNvGrpSpPr/>
          <p:nvPr/>
        </p:nvGrpSpPr>
        <p:grpSpPr>
          <a:xfrm>
            <a:off x="-444354" y="0"/>
            <a:ext cx="12192001" cy="6858000"/>
            <a:chOff x="0" y="0"/>
            <a:chExt cx="12191999" cy="6858000"/>
          </a:xfrm>
        </p:grpSpPr>
        <p:sp>
          <p:nvSpPr>
            <p:cNvPr id="165" name="Rechthoek 13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6" name="Vrije vorm: vorm 14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00A5E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67" name="Tekstvak 15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Begroting</a:t>
              </a:r>
            </a:p>
          </p:txBody>
        </p:sp>
        <p:pic>
          <p:nvPicPr>
            <p:cNvPr id="168" name="Afbeelding 16" descr="Afbeelding 16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74" name="Groep 17"/>
          <p:cNvGrpSpPr/>
          <p:nvPr/>
        </p:nvGrpSpPr>
        <p:grpSpPr>
          <a:xfrm>
            <a:off x="-11766019" y="0"/>
            <a:ext cx="12192000" cy="6858000"/>
            <a:chOff x="0" y="0"/>
            <a:chExt cx="12191999" cy="6858000"/>
          </a:xfrm>
        </p:grpSpPr>
        <p:sp>
          <p:nvSpPr>
            <p:cNvPr id="170" name="Rechthoek 18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1" name="Vrije vorm: vorm 19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03296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32963"/>
                  </a:solidFill>
                </a:defRPr>
              </a:pPr>
            </a:p>
          </p:txBody>
        </p:sp>
        <p:sp>
          <p:nvSpPr>
            <p:cNvPr id="172" name="Tekstvak 20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Leden</a:t>
              </a:r>
            </a:p>
          </p:txBody>
        </p:sp>
        <p:pic>
          <p:nvPicPr>
            <p:cNvPr id="173" name="Afbeelding 21" descr="Afbeelding 21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75" name="Afbeelding 1" descr="Afbeelding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61519" y="108898"/>
            <a:ext cx="7725063" cy="663802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8" presetID="7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250"/>
                            </p:stCondLst>
                            <p:childTnLst>
                              <p:par>
                                <p:cTn id="10" presetClass="entr" nodeType="afterEffect" presetSubtype="4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9" grpId="1"/>
      <p:bldP build="whole" bldLvl="1" animBg="1" rev="0" advAuto="0" spid="175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1" name="Groep 11"/>
          <p:cNvGrpSpPr/>
          <p:nvPr/>
        </p:nvGrpSpPr>
        <p:grpSpPr>
          <a:xfrm>
            <a:off x="-1" y="0"/>
            <a:ext cx="12192001" cy="6858000"/>
            <a:chOff x="0" y="0"/>
            <a:chExt cx="12191999" cy="6858000"/>
          </a:xfrm>
        </p:grpSpPr>
        <p:sp>
          <p:nvSpPr>
            <p:cNvPr id="177" name="Rechthoek 3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8" name="Vrije vorm: vorm 6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E2007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79" name="Tekstvak 7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Jaarverslag</a:t>
              </a:r>
            </a:p>
          </p:txBody>
        </p:sp>
        <p:pic>
          <p:nvPicPr>
            <p:cNvPr id="180" name="Afbeelding 9" descr="Afbeelding 9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86" name="Groep 12"/>
          <p:cNvGrpSpPr/>
          <p:nvPr/>
        </p:nvGrpSpPr>
        <p:grpSpPr>
          <a:xfrm>
            <a:off x="-435118" y="0"/>
            <a:ext cx="12192001" cy="6858000"/>
            <a:chOff x="0" y="0"/>
            <a:chExt cx="12191999" cy="6858000"/>
          </a:xfrm>
        </p:grpSpPr>
        <p:sp>
          <p:nvSpPr>
            <p:cNvPr id="182" name="Rechthoek 13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3" name="Vrije vorm: vorm 14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00A5E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4" name="Tekstvak 15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Begroting</a:t>
              </a:r>
            </a:p>
          </p:txBody>
        </p:sp>
        <p:pic>
          <p:nvPicPr>
            <p:cNvPr id="185" name="Afbeelding 16" descr="Afbeelding 16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91" name="Groep 17"/>
          <p:cNvGrpSpPr/>
          <p:nvPr/>
        </p:nvGrpSpPr>
        <p:grpSpPr>
          <a:xfrm>
            <a:off x="-11766019" y="0"/>
            <a:ext cx="12192000" cy="6858000"/>
            <a:chOff x="0" y="0"/>
            <a:chExt cx="12191999" cy="6858000"/>
          </a:xfrm>
        </p:grpSpPr>
        <p:sp>
          <p:nvSpPr>
            <p:cNvPr id="187" name="Rechthoek 18"/>
            <p:cNvSpPr/>
            <p:nvPr/>
          </p:nvSpPr>
          <p:spPr>
            <a:xfrm>
              <a:off x="-1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215900" dist="38100" dir="0">
                <a:srgbClr val="595959">
                  <a:alpha val="35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8" name="Vrije vorm: vorm 19"/>
            <p:cNvSpPr/>
            <p:nvPr/>
          </p:nvSpPr>
          <p:spPr>
            <a:xfrm>
              <a:off x="11189464" y="2335574"/>
              <a:ext cx="1002536" cy="200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600" y="21600"/>
                  </a:lnTo>
                  <a:cubicBezTo>
                    <a:pt x="9671" y="21600"/>
                    <a:pt x="0" y="16765"/>
                    <a:pt x="0" y="10800"/>
                  </a:cubicBezTo>
                  <a:cubicBezTo>
                    <a:pt x="0" y="4835"/>
                    <a:pt x="9671" y="0"/>
                    <a:pt x="21600" y="0"/>
                  </a:cubicBezTo>
                  <a:close/>
                </a:path>
              </a:pathLst>
            </a:custGeom>
            <a:solidFill>
              <a:srgbClr val="03296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032963"/>
                  </a:solidFill>
                </a:defRPr>
              </a:pPr>
            </a:p>
          </p:txBody>
        </p:sp>
        <p:sp>
          <p:nvSpPr>
            <p:cNvPr id="189" name="Tekstvak 20"/>
            <p:cNvSpPr txBox="1"/>
            <p:nvPr/>
          </p:nvSpPr>
          <p:spPr>
            <a:xfrm rot="16200000">
              <a:off x="10934344" y="3115730"/>
              <a:ext cx="1913631" cy="4447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 algn="ctr">
                <a:defRPr b="1" sz="2800">
                  <a:solidFill>
                    <a:srgbClr val="F2F2F2"/>
                  </a:solidFill>
                  <a:effectLst>
                    <a:outerShdw sx="100000" sy="100000" kx="0" ky="0" algn="b" rotWithShape="0" blurRad="38100" dist="19050" dir="2700000">
                      <a:srgbClr val="000000">
                        <a:alpha val="40000"/>
                      </a:srgbClr>
                    </a:outerShdw>
                  </a:effectLst>
                </a:defRPr>
              </a:lvl1pPr>
            </a:lstStyle>
            <a:p>
              <a:pPr/>
              <a:r>
                <a:t>Leden</a:t>
              </a:r>
            </a:p>
          </p:txBody>
        </p:sp>
        <p:pic>
          <p:nvPicPr>
            <p:cNvPr id="190" name="Afbeelding 21" descr="Afbeelding 21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 rot="16200000">
              <a:off x="11321666" y="3153576"/>
              <a:ext cx="369066" cy="3690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2" name="Tekstvak 5"/>
          <p:cNvSpPr txBox="1"/>
          <p:nvPr/>
        </p:nvSpPr>
        <p:spPr>
          <a:xfrm>
            <a:off x="916053" y="304800"/>
            <a:ext cx="9915540" cy="61425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/>
            </a:pPr>
          </a:p>
          <a:p>
            <a:pPr>
              <a:defRPr b="1" sz="1600"/>
            </a:pPr>
            <a:r>
              <a:t>Voorstel minimale algemene reserve (1200 euro per 2025)</a:t>
            </a:r>
          </a:p>
          <a:p>
            <a:pPr>
              <a:defRPr sz="1600"/>
            </a:pPr>
            <a:r>
              <a:t>+ Voorstel gelijk te nemen aan de vaste uitgaven waarin minder makkelijk te snijden is (bestuurskosten, ALV  </a:t>
            </a:r>
          </a:p>
          <a:p>
            <a:pPr>
              <a:defRPr sz="1600"/>
            </a:pPr>
            <a:r>
              <a:t>   bankkosten en overige kosten) -&gt; 1200 euro per 2025</a:t>
            </a:r>
          </a:p>
          <a:p>
            <a:pPr>
              <a:defRPr b="1" sz="1600"/>
            </a:pPr>
          </a:p>
          <a:p>
            <a:pPr>
              <a:defRPr b="1" sz="1600"/>
            </a:pPr>
          </a:p>
          <a:p>
            <a:pPr>
              <a:defRPr b="1" sz="1600"/>
            </a:pPr>
            <a:r>
              <a:t>Voorstel gewenst algemene reserve (2800 euro per 2025)</a:t>
            </a:r>
          </a:p>
          <a:p>
            <a:pPr>
              <a:defRPr sz="1600"/>
            </a:pPr>
            <a:r>
              <a:t>+ Minimaal eigen vermogen -&gt; 1200 euro per 2025</a:t>
            </a:r>
          </a:p>
          <a:p>
            <a:pPr>
              <a:defRPr sz="1600"/>
            </a:pPr>
            <a:r>
              <a:t>+ Vrijwillige gift van 1 raadslid over periode van 4 jaar -&gt; 1100 euro per 2025</a:t>
            </a:r>
          </a:p>
          <a:p>
            <a:pPr>
              <a:defRPr sz="1600"/>
            </a:pPr>
            <a:r>
              <a:t>+ Budget van 1 jaar voor permanente campagne -&gt; 500 euro per 2025</a:t>
            </a:r>
          </a:p>
          <a:p>
            <a:pPr>
              <a:defRPr b="1" sz="1600"/>
            </a:pPr>
          </a:p>
          <a:p>
            <a:pPr>
              <a:defRPr b="1" sz="1600"/>
            </a:pPr>
          </a:p>
          <a:p>
            <a:pPr>
              <a:defRPr b="1" sz="1600"/>
            </a:pPr>
            <a:r>
              <a:t>Verwacht budget campagne gemeenteraadsverkiezingen (18.014)</a:t>
            </a:r>
          </a:p>
          <a:p>
            <a:pPr>
              <a:defRPr sz="1600"/>
            </a:pPr>
            <a:r>
              <a:t>+ Reeds aanwezig 1-1-2025 		-&gt; 9.393</a:t>
            </a:r>
          </a:p>
          <a:p>
            <a:pPr>
              <a:defRPr sz="1600"/>
            </a:pPr>
            <a:r>
              <a:t>+ Verwachte dotatie 2025 		-&gt; 3.388</a:t>
            </a:r>
          </a:p>
          <a:p>
            <a:pPr>
              <a:defRPr sz="1600"/>
            </a:pPr>
            <a:r>
              <a:t>+ Ontvangsten advertenties magazine	- &gt; 5.000 (hier staat ook 5.000 euro kosten tegenover)</a:t>
            </a:r>
          </a:p>
          <a:p>
            <a:pPr>
              <a:defRPr sz="1600"/>
            </a:pPr>
          </a:p>
          <a:p>
            <a:pPr>
              <a:defRPr b="1" sz="1600"/>
            </a:pPr>
          </a:p>
          <a:p>
            <a:pPr>
              <a:defRPr b="1" sz="1600"/>
            </a:pPr>
          </a:p>
          <a:p>
            <a:pPr>
              <a:defRPr b="1" sz="1600"/>
            </a:pPr>
          </a:p>
          <a:p>
            <a:pPr>
              <a:defRPr b="1" sz="1600"/>
            </a:pPr>
          </a:p>
          <a:p>
            <a:pPr marL="285750" indent="-285750">
              <a:buSzPct val="100000"/>
              <a:buChar char="-"/>
              <a:defRPr b="1" sz="1600"/>
            </a:pPr>
          </a:p>
          <a:p>
            <a:pPr marL="285750" indent="-285750">
              <a:buSzPct val="100000"/>
              <a:buChar char="-"/>
              <a:defRPr sz="1600"/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2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Kantoorthema">
  <a:themeElements>
    <a:clrScheme name="Kantoor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Kantoor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Kantoorthema">
  <a:themeElements>
    <a:clrScheme name="Kantoor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Kantoor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